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4" r:id="rId2"/>
    <p:sldId id="256" r:id="rId3"/>
    <p:sldId id="257" r:id="rId4"/>
    <p:sldId id="259" r:id="rId5"/>
    <p:sldId id="260" r:id="rId6"/>
    <p:sldId id="275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78F4C-9EAC-1405-1693-A2E6FA86218C}" v="68" dt="2024-06-12T20:51:29.332"/>
    <p1510:client id="{D9558A2B-5731-4292-F134-528BAD80768D}" v="59" dt="2024-06-12T20:10:03.0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5FA483-0B0E-49A7-BAE2-F06330C9508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D05FD7D-15A6-44F6-9C83-CAE976166478}">
      <dgm:prSet/>
      <dgm:spPr/>
      <dgm:t>
        <a:bodyPr/>
        <a:lstStyle/>
        <a:p>
          <a:r>
            <a:rPr lang="en-US" b="1"/>
            <a:t>Azure Stream Analytics:</a:t>
          </a:r>
          <a:endParaRPr lang="en-US"/>
        </a:p>
      </dgm:t>
    </dgm:pt>
    <dgm:pt modelId="{6A81C16B-6C3B-483B-B1BD-87269C05649A}" type="parTrans" cxnId="{F4835F1E-1704-4A11-A805-25E2C23584BD}">
      <dgm:prSet/>
      <dgm:spPr/>
      <dgm:t>
        <a:bodyPr/>
        <a:lstStyle/>
        <a:p>
          <a:endParaRPr lang="en-US"/>
        </a:p>
      </dgm:t>
    </dgm:pt>
    <dgm:pt modelId="{BDE64E76-BDE6-4F33-AE7C-04E86D248CB0}" type="sibTrans" cxnId="{F4835F1E-1704-4A11-A805-25E2C23584BD}">
      <dgm:prSet/>
      <dgm:spPr/>
      <dgm:t>
        <a:bodyPr/>
        <a:lstStyle/>
        <a:p>
          <a:endParaRPr lang="en-US"/>
        </a:p>
      </dgm:t>
    </dgm:pt>
    <dgm:pt modelId="{6096A2CE-79D5-4CAD-933E-48512EF1BF07}">
      <dgm:prSet/>
      <dgm:spPr/>
      <dgm:t>
        <a:bodyPr/>
        <a:lstStyle/>
        <a:p>
          <a:r>
            <a:rPr lang="en-US"/>
            <a:t>Processes real-time data from IoT devices.</a:t>
          </a:r>
        </a:p>
      </dgm:t>
    </dgm:pt>
    <dgm:pt modelId="{8F18D2B7-4F7E-49D8-A890-5A0ED9C3A6C7}" type="parTrans" cxnId="{DC85BFD2-6C6E-403B-803F-05ADEDEC3825}">
      <dgm:prSet/>
      <dgm:spPr/>
      <dgm:t>
        <a:bodyPr/>
        <a:lstStyle/>
        <a:p>
          <a:endParaRPr lang="en-US"/>
        </a:p>
      </dgm:t>
    </dgm:pt>
    <dgm:pt modelId="{2924B77B-2901-4A29-93CE-BF944EBFB6B7}" type="sibTrans" cxnId="{DC85BFD2-6C6E-403B-803F-05ADEDEC3825}">
      <dgm:prSet/>
      <dgm:spPr/>
      <dgm:t>
        <a:bodyPr/>
        <a:lstStyle/>
        <a:p>
          <a:endParaRPr lang="en-US"/>
        </a:p>
      </dgm:t>
    </dgm:pt>
    <dgm:pt modelId="{AB5B70DB-24FF-4D64-BC95-10B8C49AAB5B}">
      <dgm:prSet/>
      <dgm:spPr/>
      <dgm:t>
        <a:bodyPr/>
        <a:lstStyle/>
        <a:p>
          <a:r>
            <a:rPr lang="en-US"/>
            <a:t>Triggers alerts when stock levels are low.</a:t>
          </a:r>
        </a:p>
      </dgm:t>
    </dgm:pt>
    <dgm:pt modelId="{692ACE65-C6BD-4D72-9084-ECB325B75C6C}" type="parTrans" cxnId="{F209FEA3-2C45-42B8-BE4F-16CC41585359}">
      <dgm:prSet/>
      <dgm:spPr/>
      <dgm:t>
        <a:bodyPr/>
        <a:lstStyle/>
        <a:p>
          <a:endParaRPr lang="en-US"/>
        </a:p>
      </dgm:t>
    </dgm:pt>
    <dgm:pt modelId="{AB13F611-0AC1-4001-B84D-A7F45D817CE9}" type="sibTrans" cxnId="{F209FEA3-2C45-42B8-BE4F-16CC41585359}">
      <dgm:prSet/>
      <dgm:spPr/>
      <dgm:t>
        <a:bodyPr/>
        <a:lstStyle/>
        <a:p>
          <a:endParaRPr lang="en-US"/>
        </a:p>
      </dgm:t>
    </dgm:pt>
    <dgm:pt modelId="{4121D1D9-86F8-4590-AAF8-C5AAAD6A86B8}">
      <dgm:prSet/>
      <dgm:spPr/>
      <dgm:t>
        <a:bodyPr/>
        <a:lstStyle/>
        <a:p>
          <a:r>
            <a:rPr lang="en-US" b="1"/>
            <a:t>Azure Functions:</a:t>
          </a:r>
          <a:endParaRPr lang="en-US"/>
        </a:p>
      </dgm:t>
    </dgm:pt>
    <dgm:pt modelId="{A0C13917-5D1D-4E40-A16E-B50B4F2C70A4}" type="parTrans" cxnId="{73B93F62-0D62-4855-A31E-6AAE7260DC63}">
      <dgm:prSet/>
      <dgm:spPr/>
      <dgm:t>
        <a:bodyPr/>
        <a:lstStyle/>
        <a:p>
          <a:endParaRPr lang="en-US"/>
        </a:p>
      </dgm:t>
    </dgm:pt>
    <dgm:pt modelId="{9FEA89A5-1AF2-4DF6-B8CC-4FB1390ECDB2}" type="sibTrans" cxnId="{73B93F62-0D62-4855-A31E-6AAE7260DC63}">
      <dgm:prSet/>
      <dgm:spPr/>
      <dgm:t>
        <a:bodyPr/>
        <a:lstStyle/>
        <a:p>
          <a:endParaRPr lang="en-US"/>
        </a:p>
      </dgm:t>
    </dgm:pt>
    <dgm:pt modelId="{591E023A-C78C-4AE1-8787-153367DC38DC}">
      <dgm:prSet/>
      <dgm:spPr/>
      <dgm:t>
        <a:bodyPr/>
        <a:lstStyle/>
        <a:p>
          <a:r>
            <a:rPr lang="en-US"/>
            <a:t>Automates responses to alerts.</a:t>
          </a:r>
        </a:p>
      </dgm:t>
    </dgm:pt>
    <dgm:pt modelId="{16FA3B2D-3650-4D7E-8820-607E1E0E2F72}" type="parTrans" cxnId="{E5746975-4972-425E-8867-66FE7D3A0115}">
      <dgm:prSet/>
      <dgm:spPr/>
      <dgm:t>
        <a:bodyPr/>
        <a:lstStyle/>
        <a:p>
          <a:endParaRPr lang="en-US"/>
        </a:p>
      </dgm:t>
    </dgm:pt>
    <dgm:pt modelId="{C18341C1-E627-4932-A146-D122AD9F0F71}" type="sibTrans" cxnId="{E5746975-4972-425E-8867-66FE7D3A0115}">
      <dgm:prSet/>
      <dgm:spPr/>
      <dgm:t>
        <a:bodyPr/>
        <a:lstStyle/>
        <a:p>
          <a:endParaRPr lang="en-US"/>
        </a:p>
      </dgm:t>
    </dgm:pt>
    <dgm:pt modelId="{8B2DC425-88F5-40C5-96F0-9A0A1BF3F7AD}">
      <dgm:prSet/>
      <dgm:spPr/>
      <dgm:t>
        <a:bodyPr/>
        <a:lstStyle/>
        <a:p>
          <a:r>
            <a:rPr lang="en-US"/>
            <a:t>Actions include creating replenishment orders or notifying staff.</a:t>
          </a:r>
        </a:p>
      </dgm:t>
    </dgm:pt>
    <dgm:pt modelId="{A4753E9E-A123-4E31-B6A0-48587895E425}" type="parTrans" cxnId="{52294D7C-ED84-4C79-8D6E-C9BBAFB92D74}">
      <dgm:prSet/>
      <dgm:spPr/>
      <dgm:t>
        <a:bodyPr/>
        <a:lstStyle/>
        <a:p>
          <a:endParaRPr lang="en-US"/>
        </a:p>
      </dgm:t>
    </dgm:pt>
    <dgm:pt modelId="{6788497F-1513-4A8D-8C18-51D9905717DD}" type="sibTrans" cxnId="{52294D7C-ED84-4C79-8D6E-C9BBAFB92D74}">
      <dgm:prSet/>
      <dgm:spPr/>
      <dgm:t>
        <a:bodyPr/>
        <a:lstStyle/>
        <a:p>
          <a:endParaRPr lang="en-US"/>
        </a:p>
      </dgm:t>
    </dgm:pt>
    <dgm:pt modelId="{FD2BAFF6-BDEC-433C-99F3-79A620D708CC}" type="pres">
      <dgm:prSet presAssocID="{885FA483-0B0E-49A7-BAE2-F06330C95081}" presName="root" presStyleCnt="0">
        <dgm:presLayoutVars>
          <dgm:dir/>
          <dgm:resizeHandles val="exact"/>
        </dgm:presLayoutVars>
      </dgm:prSet>
      <dgm:spPr/>
    </dgm:pt>
    <dgm:pt modelId="{A8B55316-58A1-469B-8FC9-DB0D13923E34}" type="pres">
      <dgm:prSet presAssocID="{DD05FD7D-15A6-44F6-9C83-CAE976166478}" presName="compNode" presStyleCnt="0"/>
      <dgm:spPr/>
    </dgm:pt>
    <dgm:pt modelId="{11108B22-DAE8-467F-9839-7B2DF8F76936}" type="pres">
      <dgm:prSet presAssocID="{DD05FD7D-15A6-44F6-9C83-CAE976166478}" presName="bgRect" presStyleLbl="bgShp" presStyleIdx="0" presStyleCnt="6"/>
      <dgm:spPr/>
    </dgm:pt>
    <dgm:pt modelId="{EBD1BBFA-226D-411C-8CF4-E31B2CC1A28E}" type="pres">
      <dgm:prSet presAssocID="{DD05FD7D-15A6-44F6-9C83-CAE97616647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9F7D094D-20B1-4905-87B3-D10556CF01BF}" type="pres">
      <dgm:prSet presAssocID="{DD05FD7D-15A6-44F6-9C83-CAE976166478}" presName="spaceRect" presStyleCnt="0"/>
      <dgm:spPr/>
    </dgm:pt>
    <dgm:pt modelId="{1E55C3C3-F0CD-4F6D-9E6F-0ABD7EC8E5DC}" type="pres">
      <dgm:prSet presAssocID="{DD05FD7D-15A6-44F6-9C83-CAE976166478}" presName="parTx" presStyleLbl="revTx" presStyleIdx="0" presStyleCnt="6">
        <dgm:presLayoutVars>
          <dgm:chMax val="0"/>
          <dgm:chPref val="0"/>
        </dgm:presLayoutVars>
      </dgm:prSet>
      <dgm:spPr/>
    </dgm:pt>
    <dgm:pt modelId="{647D5278-33F4-4BFE-ACC3-0AA48EE6FF79}" type="pres">
      <dgm:prSet presAssocID="{BDE64E76-BDE6-4F33-AE7C-04E86D248CB0}" presName="sibTrans" presStyleCnt="0"/>
      <dgm:spPr/>
    </dgm:pt>
    <dgm:pt modelId="{B705BEC5-7781-4EC0-8A82-5F028211488B}" type="pres">
      <dgm:prSet presAssocID="{6096A2CE-79D5-4CAD-933E-48512EF1BF07}" presName="compNode" presStyleCnt="0"/>
      <dgm:spPr/>
    </dgm:pt>
    <dgm:pt modelId="{E56E0FB1-7A9A-43CA-B767-5CB9F24CAA74}" type="pres">
      <dgm:prSet presAssocID="{6096A2CE-79D5-4CAD-933E-48512EF1BF07}" presName="bgRect" presStyleLbl="bgShp" presStyleIdx="1" presStyleCnt="6"/>
      <dgm:spPr/>
    </dgm:pt>
    <dgm:pt modelId="{63E3E130-45B5-44C9-835C-4345BC074D3B}" type="pres">
      <dgm:prSet presAssocID="{6096A2CE-79D5-4CAD-933E-48512EF1BF0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14C37AA0-3BA8-44F8-808E-4070BA7F72C1}" type="pres">
      <dgm:prSet presAssocID="{6096A2CE-79D5-4CAD-933E-48512EF1BF07}" presName="spaceRect" presStyleCnt="0"/>
      <dgm:spPr/>
    </dgm:pt>
    <dgm:pt modelId="{86BC738C-989E-4BDC-8B01-B76E6A628E77}" type="pres">
      <dgm:prSet presAssocID="{6096A2CE-79D5-4CAD-933E-48512EF1BF07}" presName="parTx" presStyleLbl="revTx" presStyleIdx="1" presStyleCnt="6">
        <dgm:presLayoutVars>
          <dgm:chMax val="0"/>
          <dgm:chPref val="0"/>
        </dgm:presLayoutVars>
      </dgm:prSet>
      <dgm:spPr/>
    </dgm:pt>
    <dgm:pt modelId="{F73FA06C-29ED-437C-A0DF-8654E0CF7E42}" type="pres">
      <dgm:prSet presAssocID="{2924B77B-2901-4A29-93CE-BF944EBFB6B7}" presName="sibTrans" presStyleCnt="0"/>
      <dgm:spPr/>
    </dgm:pt>
    <dgm:pt modelId="{3A5227C3-350A-47B9-A360-2CA197574A79}" type="pres">
      <dgm:prSet presAssocID="{AB5B70DB-24FF-4D64-BC95-10B8C49AAB5B}" presName="compNode" presStyleCnt="0"/>
      <dgm:spPr/>
    </dgm:pt>
    <dgm:pt modelId="{42DF581D-2FD0-4A93-9301-65826E419639}" type="pres">
      <dgm:prSet presAssocID="{AB5B70DB-24FF-4D64-BC95-10B8C49AAB5B}" presName="bgRect" presStyleLbl="bgShp" presStyleIdx="2" presStyleCnt="6"/>
      <dgm:spPr/>
    </dgm:pt>
    <dgm:pt modelId="{C951491F-5DD3-46B1-87D1-9BD0E1F9FC52}" type="pres">
      <dgm:prSet presAssocID="{AB5B70DB-24FF-4D64-BC95-10B8C49AAB5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B95CC542-C4A8-4477-B8A9-327D901D77A4}" type="pres">
      <dgm:prSet presAssocID="{AB5B70DB-24FF-4D64-BC95-10B8C49AAB5B}" presName="spaceRect" presStyleCnt="0"/>
      <dgm:spPr/>
    </dgm:pt>
    <dgm:pt modelId="{9EEA07A9-4566-4FF5-BD12-8F406D2069CA}" type="pres">
      <dgm:prSet presAssocID="{AB5B70DB-24FF-4D64-BC95-10B8C49AAB5B}" presName="parTx" presStyleLbl="revTx" presStyleIdx="2" presStyleCnt="6">
        <dgm:presLayoutVars>
          <dgm:chMax val="0"/>
          <dgm:chPref val="0"/>
        </dgm:presLayoutVars>
      </dgm:prSet>
      <dgm:spPr/>
    </dgm:pt>
    <dgm:pt modelId="{CB6DB58F-4217-4787-ADCB-FF0A19620FD8}" type="pres">
      <dgm:prSet presAssocID="{AB13F611-0AC1-4001-B84D-A7F45D817CE9}" presName="sibTrans" presStyleCnt="0"/>
      <dgm:spPr/>
    </dgm:pt>
    <dgm:pt modelId="{A40EC9FB-F9F6-427F-9325-B3DC87A31A29}" type="pres">
      <dgm:prSet presAssocID="{4121D1D9-86F8-4590-AAF8-C5AAAD6A86B8}" presName="compNode" presStyleCnt="0"/>
      <dgm:spPr/>
    </dgm:pt>
    <dgm:pt modelId="{93AB9B21-1DC9-46DB-9DB3-282580855120}" type="pres">
      <dgm:prSet presAssocID="{4121D1D9-86F8-4590-AAF8-C5AAAD6A86B8}" presName="bgRect" presStyleLbl="bgShp" presStyleIdx="3" presStyleCnt="6"/>
      <dgm:spPr/>
    </dgm:pt>
    <dgm:pt modelId="{7ED6A99F-B1C0-4E94-98CD-A0C14CE0841B}" type="pres">
      <dgm:prSet presAssocID="{4121D1D9-86F8-4590-AAF8-C5AAAD6A86B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2717DD7-8431-4DC8-86DC-12973D5CC851}" type="pres">
      <dgm:prSet presAssocID="{4121D1D9-86F8-4590-AAF8-C5AAAD6A86B8}" presName="spaceRect" presStyleCnt="0"/>
      <dgm:spPr/>
    </dgm:pt>
    <dgm:pt modelId="{C25163E5-EE91-45AE-B58F-54D4AB8DBD09}" type="pres">
      <dgm:prSet presAssocID="{4121D1D9-86F8-4590-AAF8-C5AAAD6A86B8}" presName="parTx" presStyleLbl="revTx" presStyleIdx="3" presStyleCnt="6">
        <dgm:presLayoutVars>
          <dgm:chMax val="0"/>
          <dgm:chPref val="0"/>
        </dgm:presLayoutVars>
      </dgm:prSet>
      <dgm:spPr/>
    </dgm:pt>
    <dgm:pt modelId="{E5A7C279-28BD-48F6-B5BC-AAC054FD3CCE}" type="pres">
      <dgm:prSet presAssocID="{9FEA89A5-1AF2-4DF6-B8CC-4FB1390ECDB2}" presName="sibTrans" presStyleCnt="0"/>
      <dgm:spPr/>
    </dgm:pt>
    <dgm:pt modelId="{7BA0D7C6-8E07-4035-A9EE-B6236959DB75}" type="pres">
      <dgm:prSet presAssocID="{591E023A-C78C-4AE1-8787-153367DC38DC}" presName="compNode" presStyleCnt="0"/>
      <dgm:spPr/>
    </dgm:pt>
    <dgm:pt modelId="{F9E2549E-7A5C-4907-B104-0164ADC6EADF}" type="pres">
      <dgm:prSet presAssocID="{591E023A-C78C-4AE1-8787-153367DC38DC}" presName="bgRect" presStyleLbl="bgShp" presStyleIdx="4" presStyleCnt="6"/>
      <dgm:spPr/>
    </dgm:pt>
    <dgm:pt modelId="{3BA5C283-A28C-4F12-AE76-27DA087852FA}" type="pres">
      <dgm:prSet presAssocID="{591E023A-C78C-4AE1-8787-153367DC38D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87FE7095-F0A2-4077-8F5C-5EBECA3EC81F}" type="pres">
      <dgm:prSet presAssocID="{591E023A-C78C-4AE1-8787-153367DC38DC}" presName="spaceRect" presStyleCnt="0"/>
      <dgm:spPr/>
    </dgm:pt>
    <dgm:pt modelId="{168A8A69-E364-43C0-9842-773108AFAA9F}" type="pres">
      <dgm:prSet presAssocID="{591E023A-C78C-4AE1-8787-153367DC38DC}" presName="parTx" presStyleLbl="revTx" presStyleIdx="4" presStyleCnt="6">
        <dgm:presLayoutVars>
          <dgm:chMax val="0"/>
          <dgm:chPref val="0"/>
        </dgm:presLayoutVars>
      </dgm:prSet>
      <dgm:spPr/>
    </dgm:pt>
    <dgm:pt modelId="{30D3266E-347F-4BE4-A02A-1199B283680E}" type="pres">
      <dgm:prSet presAssocID="{C18341C1-E627-4932-A146-D122AD9F0F71}" presName="sibTrans" presStyleCnt="0"/>
      <dgm:spPr/>
    </dgm:pt>
    <dgm:pt modelId="{6B7B2BFF-37D7-46FB-857B-072161D65C33}" type="pres">
      <dgm:prSet presAssocID="{8B2DC425-88F5-40C5-96F0-9A0A1BF3F7AD}" presName="compNode" presStyleCnt="0"/>
      <dgm:spPr/>
    </dgm:pt>
    <dgm:pt modelId="{4C5E7E71-18F9-43E6-97AC-F2DA3475504D}" type="pres">
      <dgm:prSet presAssocID="{8B2DC425-88F5-40C5-96F0-9A0A1BF3F7AD}" presName="bgRect" presStyleLbl="bgShp" presStyleIdx="5" presStyleCnt="6"/>
      <dgm:spPr/>
    </dgm:pt>
    <dgm:pt modelId="{CEAB5FE4-9481-41A4-BF1E-D1B304CBA929}" type="pres">
      <dgm:prSet presAssocID="{8B2DC425-88F5-40C5-96F0-9A0A1BF3F7A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F7CFFC73-732D-460B-BBF4-D5A263F12C5F}" type="pres">
      <dgm:prSet presAssocID="{8B2DC425-88F5-40C5-96F0-9A0A1BF3F7AD}" presName="spaceRect" presStyleCnt="0"/>
      <dgm:spPr/>
    </dgm:pt>
    <dgm:pt modelId="{8E4293D2-FC84-4B6E-9317-C911C953540E}" type="pres">
      <dgm:prSet presAssocID="{8B2DC425-88F5-40C5-96F0-9A0A1BF3F7A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AD6F3502-0918-4833-A8C7-9FB3C8070124}" type="presOf" srcId="{6096A2CE-79D5-4CAD-933E-48512EF1BF07}" destId="{86BC738C-989E-4BDC-8B01-B76E6A628E77}" srcOrd="0" destOrd="0" presId="urn:microsoft.com/office/officeart/2018/2/layout/IconVerticalSolidList"/>
    <dgm:cxn modelId="{632CC506-3393-4F1F-87F1-4E987CC2C4E1}" type="presOf" srcId="{DD05FD7D-15A6-44F6-9C83-CAE976166478}" destId="{1E55C3C3-F0CD-4F6D-9E6F-0ABD7EC8E5DC}" srcOrd="0" destOrd="0" presId="urn:microsoft.com/office/officeart/2018/2/layout/IconVerticalSolidList"/>
    <dgm:cxn modelId="{F6872F12-4C20-403B-9A81-B9DCD265AC77}" type="presOf" srcId="{885FA483-0B0E-49A7-BAE2-F06330C95081}" destId="{FD2BAFF6-BDEC-433C-99F3-79A620D708CC}" srcOrd="0" destOrd="0" presId="urn:microsoft.com/office/officeart/2018/2/layout/IconVerticalSolidList"/>
    <dgm:cxn modelId="{F4835F1E-1704-4A11-A805-25E2C23584BD}" srcId="{885FA483-0B0E-49A7-BAE2-F06330C95081}" destId="{DD05FD7D-15A6-44F6-9C83-CAE976166478}" srcOrd="0" destOrd="0" parTransId="{6A81C16B-6C3B-483B-B1BD-87269C05649A}" sibTransId="{BDE64E76-BDE6-4F33-AE7C-04E86D248CB0}"/>
    <dgm:cxn modelId="{73B93F62-0D62-4855-A31E-6AAE7260DC63}" srcId="{885FA483-0B0E-49A7-BAE2-F06330C95081}" destId="{4121D1D9-86F8-4590-AAF8-C5AAAD6A86B8}" srcOrd="3" destOrd="0" parTransId="{A0C13917-5D1D-4E40-A16E-B50B4F2C70A4}" sibTransId="{9FEA89A5-1AF2-4DF6-B8CC-4FB1390ECDB2}"/>
    <dgm:cxn modelId="{7E138A62-C13C-4CD8-B4E5-76B80E47DF26}" type="presOf" srcId="{8B2DC425-88F5-40C5-96F0-9A0A1BF3F7AD}" destId="{8E4293D2-FC84-4B6E-9317-C911C953540E}" srcOrd="0" destOrd="0" presId="urn:microsoft.com/office/officeart/2018/2/layout/IconVerticalSolidList"/>
    <dgm:cxn modelId="{E5746975-4972-425E-8867-66FE7D3A0115}" srcId="{885FA483-0B0E-49A7-BAE2-F06330C95081}" destId="{591E023A-C78C-4AE1-8787-153367DC38DC}" srcOrd="4" destOrd="0" parTransId="{16FA3B2D-3650-4D7E-8820-607E1E0E2F72}" sibTransId="{C18341C1-E627-4932-A146-D122AD9F0F71}"/>
    <dgm:cxn modelId="{52294D7C-ED84-4C79-8D6E-C9BBAFB92D74}" srcId="{885FA483-0B0E-49A7-BAE2-F06330C95081}" destId="{8B2DC425-88F5-40C5-96F0-9A0A1BF3F7AD}" srcOrd="5" destOrd="0" parTransId="{A4753E9E-A123-4E31-B6A0-48587895E425}" sibTransId="{6788497F-1513-4A8D-8C18-51D9905717DD}"/>
    <dgm:cxn modelId="{0EA88A8A-DB92-4EFA-B019-A93934CA2B93}" type="presOf" srcId="{591E023A-C78C-4AE1-8787-153367DC38DC}" destId="{168A8A69-E364-43C0-9842-773108AFAA9F}" srcOrd="0" destOrd="0" presId="urn:microsoft.com/office/officeart/2018/2/layout/IconVerticalSolidList"/>
    <dgm:cxn modelId="{B5CDCE9D-5C29-4176-9DA1-FCBA0DD340F3}" type="presOf" srcId="{AB5B70DB-24FF-4D64-BC95-10B8C49AAB5B}" destId="{9EEA07A9-4566-4FF5-BD12-8F406D2069CA}" srcOrd="0" destOrd="0" presId="urn:microsoft.com/office/officeart/2018/2/layout/IconVerticalSolidList"/>
    <dgm:cxn modelId="{F209FEA3-2C45-42B8-BE4F-16CC41585359}" srcId="{885FA483-0B0E-49A7-BAE2-F06330C95081}" destId="{AB5B70DB-24FF-4D64-BC95-10B8C49AAB5B}" srcOrd="2" destOrd="0" parTransId="{692ACE65-C6BD-4D72-9084-ECB325B75C6C}" sibTransId="{AB13F611-0AC1-4001-B84D-A7F45D817CE9}"/>
    <dgm:cxn modelId="{DFA13BCD-1E99-4BB5-930F-72BB1DBA6523}" type="presOf" srcId="{4121D1D9-86F8-4590-AAF8-C5AAAD6A86B8}" destId="{C25163E5-EE91-45AE-B58F-54D4AB8DBD09}" srcOrd="0" destOrd="0" presId="urn:microsoft.com/office/officeart/2018/2/layout/IconVerticalSolidList"/>
    <dgm:cxn modelId="{DC85BFD2-6C6E-403B-803F-05ADEDEC3825}" srcId="{885FA483-0B0E-49A7-BAE2-F06330C95081}" destId="{6096A2CE-79D5-4CAD-933E-48512EF1BF07}" srcOrd="1" destOrd="0" parTransId="{8F18D2B7-4F7E-49D8-A890-5A0ED9C3A6C7}" sibTransId="{2924B77B-2901-4A29-93CE-BF944EBFB6B7}"/>
    <dgm:cxn modelId="{C64DA83E-B87B-46EA-8B46-F08B395BBEC4}" type="presParOf" srcId="{FD2BAFF6-BDEC-433C-99F3-79A620D708CC}" destId="{A8B55316-58A1-469B-8FC9-DB0D13923E34}" srcOrd="0" destOrd="0" presId="urn:microsoft.com/office/officeart/2018/2/layout/IconVerticalSolidList"/>
    <dgm:cxn modelId="{D0FE1030-7848-4908-9C1B-58AA461376A1}" type="presParOf" srcId="{A8B55316-58A1-469B-8FC9-DB0D13923E34}" destId="{11108B22-DAE8-467F-9839-7B2DF8F76936}" srcOrd="0" destOrd="0" presId="urn:microsoft.com/office/officeart/2018/2/layout/IconVerticalSolidList"/>
    <dgm:cxn modelId="{D9BA5220-1923-4061-BF80-8936859AD9A5}" type="presParOf" srcId="{A8B55316-58A1-469B-8FC9-DB0D13923E34}" destId="{EBD1BBFA-226D-411C-8CF4-E31B2CC1A28E}" srcOrd="1" destOrd="0" presId="urn:microsoft.com/office/officeart/2018/2/layout/IconVerticalSolidList"/>
    <dgm:cxn modelId="{67EF6FA3-D269-4F8E-A679-23153D23BFF7}" type="presParOf" srcId="{A8B55316-58A1-469B-8FC9-DB0D13923E34}" destId="{9F7D094D-20B1-4905-87B3-D10556CF01BF}" srcOrd="2" destOrd="0" presId="urn:microsoft.com/office/officeart/2018/2/layout/IconVerticalSolidList"/>
    <dgm:cxn modelId="{509549DE-582F-4CA4-8713-55C65DAA095D}" type="presParOf" srcId="{A8B55316-58A1-469B-8FC9-DB0D13923E34}" destId="{1E55C3C3-F0CD-4F6D-9E6F-0ABD7EC8E5DC}" srcOrd="3" destOrd="0" presId="urn:microsoft.com/office/officeart/2018/2/layout/IconVerticalSolidList"/>
    <dgm:cxn modelId="{FEE352DC-539E-43DA-B6CB-F38220A3220A}" type="presParOf" srcId="{FD2BAFF6-BDEC-433C-99F3-79A620D708CC}" destId="{647D5278-33F4-4BFE-ACC3-0AA48EE6FF79}" srcOrd="1" destOrd="0" presId="urn:microsoft.com/office/officeart/2018/2/layout/IconVerticalSolidList"/>
    <dgm:cxn modelId="{C210DB6E-A0C6-48A6-BCD8-7EEC1A0BDB36}" type="presParOf" srcId="{FD2BAFF6-BDEC-433C-99F3-79A620D708CC}" destId="{B705BEC5-7781-4EC0-8A82-5F028211488B}" srcOrd="2" destOrd="0" presId="urn:microsoft.com/office/officeart/2018/2/layout/IconVerticalSolidList"/>
    <dgm:cxn modelId="{1BAAD778-694E-42BA-82D7-A2E6BE810108}" type="presParOf" srcId="{B705BEC5-7781-4EC0-8A82-5F028211488B}" destId="{E56E0FB1-7A9A-43CA-B767-5CB9F24CAA74}" srcOrd="0" destOrd="0" presId="urn:microsoft.com/office/officeart/2018/2/layout/IconVerticalSolidList"/>
    <dgm:cxn modelId="{49E01C53-B582-4742-A9F6-D48955769582}" type="presParOf" srcId="{B705BEC5-7781-4EC0-8A82-5F028211488B}" destId="{63E3E130-45B5-44C9-835C-4345BC074D3B}" srcOrd="1" destOrd="0" presId="urn:microsoft.com/office/officeart/2018/2/layout/IconVerticalSolidList"/>
    <dgm:cxn modelId="{D4919154-2359-4A4B-824C-66B0824AB7FD}" type="presParOf" srcId="{B705BEC5-7781-4EC0-8A82-5F028211488B}" destId="{14C37AA0-3BA8-44F8-808E-4070BA7F72C1}" srcOrd="2" destOrd="0" presId="urn:microsoft.com/office/officeart/2018/2/layout/IconVerticalSolidList"/>
    <dgm:cxn modelId="{34224984-7189-4FA1-AA68-A68DF006D91B}" type="presParOf" srcId="{B705BEC5-7781-4EC0-8A82-5F028211488B}" destId="{86BC738C-989E-4BDC-8B01-B76E6A628E77}" srcOrd="3" destOrd="0" presId="urn:microsoft.com/office/officeart/2018/2/layout/IconVerticalSolidList"/>
    <dgm:cxn modelId="{05D9F21B-C779-4C52-84E1-8130099C62CC}" type="presParOf" srcId="{FD2BAFF6-BDEC-433C-99F3-79A620D708CC}" destId="{F73FA06C-29ED-437C-A0DF-8654E0CF7E42}" srcOrd="3" destOrd="0" presId="urn:microsoft.com/office/officeart/2018/2/layout/IconVerticalSolidList"/>
    <dgm:cxn modelId="{59AC973E-8944-4346-8163-9222EB386F2B}" type="presParOf" srcId="{FD2BAFF6-BDEC-433C-99F3-79A620D708CC}" destId="{3A5227C3-350A-47B9-A360-2CA197574A79}" srcOrd="4" destOrd="0" presId="urn:microsoft.com/office/officeart/2018/2/layout/IconVerticalSolidList"/>
    <dgm:cxn modelId="{9DA359DE-B188-4DD0-80A6-726E9C791819}" type="presParOf" srcId="{3A5227C3-350A-47B9-A360-2CA197574A79}" destId="{42DF581D-2FD0-4A93-9301-65826E419639}" srcOrd="0" destOrd="0" presId="urn:microsoft.com/office/officeart/2018/2/layout/IconVerticalSolidList"/>
    <dgm:cxn modelId="{29ED1640-3665-4EB3-ADA8-98F0F9173CEE}" type="presParOf" srcId="{3A5227C3-350A-47B9-A360-2CA197574A79}" destId="{C951491F-5DD3-46B1-87D1-9BD0E1F9FC52}" srcOrd="1" destOrd="0" presId="urn:microsoft.com/office/officeart/2018/2/layout/IconVerticalSolidList"/>
    <dgm:cxn modelId="{52AD2807-B81B-4565-8F07-254EEA0D3322}" type="presParOf" srcId="{3A5227C3-350A-47B9-A360-2CA197574A79}" destId="{B95CC542-C4A8-4477-B8A9-327D901D77A4}" srcOrd="2" destOrd="0" presId="urn:microsoft.com/office/officeart/2018/2/layout/IconVerticalSolidList"/>
    <dgm:cxn modelId="{4BD59700-992F-4856-B89E-59D3B9971016}" type="presParOf" srcId="{3A5227C3-350A-47B9-A360-2CA197574A79}" destId="{9EEA07A9-4566-4FF5-BD12-8F406D2069CA}" srcOrd="3" destOrd="0" presId="urn:microsoft.com/office/officeart/2018/2/layout/IconVerticalSolidList"/>
    <dgm:cxn modelId="{614D0B88-85E9-46A2-BFD8-A1A202B5B8F5}" type="presParOf" srcId="{FD2BAFF6-BDEC-433C-99F3-79A620D708CC}" destId="{CB6DB58F-4217-4787-ADCB-FF0A19620FD8}" srcOrd="5" destOrd="0" presId="urn:microsoft.com/office/officeart/2018/2/layout/IconVerticalSolidList"/>
    <dgm:cxn modelId="{1F35989C-CCA1-4785-BDCA-0B275B25646A}" type="presParOf" srcId="{FD2BAFF6-BDEC-433C-99F3-79A620D708CC}" destId="{A40EC9FB-F9F6-427F-9325-B3DC87A31A29}" srcOrd="6" destOrd="0" presId="urn:microsoft.com/office/officeart/2018/2/layout/IconVerticalSolidList"/>
    <dgm:cxn modelId="{567F07A7-4EE3-4AAC-8E47-E7ECCB592676}" type="presParOf" srcId="{A40EC9FB-F9F6-427F-9325-B3DC87A31A29}" destId="{93AB9B21-1DC9-46DB-9DB3-282580855120}" srcOrd="0" destOrd="0" presId="urn:microsoft.com/office/officeart/2018/2/layout/IconVerticalSolidList"/>
    <dgm:cxn modelId="{6E428596-FBF0-49BE-9816-29648C55BA46}" type="presParOf" srcId="{A40EC9FB-F9F6-427F-9325-B3DC87A31A29}" destId="{7ED6A99F-B1C0-4E94-98CD-A0C14CE0841B}" srcOrd="1" destOrd="0" presId="urn:microsoft.com/office/officeart/2018/2/layout/IconVerticalSolidList"/>
    <dgm:cxn modelId="{0F7956C7-A3A3-4EA3-B896-D427155AB1E9}" type="presParOf" srcId="{A40EC9FB-F9F6-427F-9325-B3DC87A31A29}" destId="{82717DD7-8431-4DC8-86DC-12973D5CC851}" srcOrd="2" destOrd="0" presId="urn:microsoft.com/office/officeart/2018/2/layout/IconVerticalSolidList"/>
    <dgm:cxn modelId="{D0069080-2730-4A14-AEFE-3989544A9189}" type="presParOf" srcId="{A40EC9FB-F9F6-427F-9325-B3DC87A31A29}" destId="{C25163E5-EE91-45AE-B58F-54D4AB8DBD09}" srcOrd="3" destOrd="0" presId="urn:microsoft.com/office/officeart/2018/2/layout/IconVerticalSolidList"/>
    <dgm:cxn modelId="{BD45CDAD-9C79-48E3-AA01-8B942029B910}" type="presParOf" srcId="{FD2BAFF6-BDEC-433C-99F3-79A620D708CC}" destId="{E5A7C279-28BD-48F6-B5BC-AAC054FD3CCE}" srcOrd="7" destOrd="0" presId="urn:microsoft.com/office/officeart/2018/2/layout/IconVerticalSolidList"/>
    <dgm:cxn modelId="{45B3AA82-C9B7-4CC7-B3C3-EEEAA4D2ED19}" type="presParOf" srcId="{FD2BAFF6-BDEC-433C-99F3-79A620D708CC}" destId="{7BA0D7C6-8E07-4035-A9EE-B6236959DB75}" srcOrd="8" destOrd="0" presId="urn:microsoft.com/office/officeart/2018/2/layout/IconVerticalSolidList"/>
    <dgm:cxn modelId="{E16A3215-EDFB-4B41-B4E3-5084D56CEB0F}" type="presParOf" srcId="{7BA0D7C6-8E07-4035-A9EE-B6236959DB75}" destId="{F9E2549E-7A5C-4907-B104-0164ADC6EADF}" srcOrd="0" destOrd="0" presId="urn:microsoft.com/office/officeart/2018/2/layout/IconVerticalSolidList"/>
    <dgm:cxn modelId="{2C4AFE3A-95E1-4D5D-A610-AE28043252FD}" type="presParOf" srcId="{7BA0D7C6-8E07-4035-A9EE-B6236959DB75}" destId="{3BA5C283-A28C-4F12-AE76-27DA087852FA}" srcOrd="1" destOrd="0" presId="urn:microsoft.com/office/officeart/2018/2/layout/IconVerticalSolidList"/>
    <dgm:cxn modelId="{8EF17BC9-0281-4E69-8BEF-A3DC2F0DC884}" type="presParOf" srcId="{7BA0D7C6-8E07-4035-A9EE-B6236959DB75}" destId="{87FE7095-F0A2-4077-8F5C-5EBECA3EC81F}" srcOrd="2" destOrd="0" presId="urn:microsoft.com/office/officeart/2018/2/layout/IconVerticalSolidList"/>
    <dgm:cxn modelId="{D1E5716A-87D7-46D0-8CAF-8FA69EF45C7C}" type="presParOf" srcId="{7BA0D7C6-8E07-4035-A9EE-B6236959DB75}" destId="{168A8A69-E364-43C0-9842-773108AFAA9F}" srcOrd="3" destOrd="0" presId="urn:microsoft.com/office/officeart/2018/2/layout/IconVerticalSolidList"/>
    <dgm:cxn modelId="{D62DA667-A16D-49D1-8166-F9578618757D}" type="presParOf" srcId="{FD2BAFF6-BDEC-433C-99F3-79A620D708CC}" destId="{30D3266E-347F-4BE4-A02A-1199B283680E}" srcOrd="9" destOrd="0" presId="urn:microsoft.com/office/officeart/2018/2/layout/IconVerticalSolidList"/>
    <dgm:cxn modelId="{20701E36-C53C-438F-A190-0ABC5B652DDA}" type="presParOf" srcId="{FD2BAFF6-BDEC-433C-99F3-79A620D708CC}" destId="{6B7B2BFF-37D7-46FB-857B-072161D65C33}" srcOrd="10" destOrd="0" presId="urn:microsoft.com/office/officeart/2018/2/layout/IconVerticalSolidList"/>
    <dgm:cxn modelId="{9CC0E90E-4E79-4342-901C-FCF3CD4661A7}" type="presParOf" srcId="{6B7B2BFF-37D7-46FB-857B-072161D65C33}" destId="{4C5E7E71-18F9-43E6-97AC-F2DA3475504D}" srcOrd="0" destOrd="0" presId="urn:microsoft.com/office/officeart/2018/2/layout/IconVerticalSolidList"/>
    <dgm:cxn modelId="{0FA2184E-BB8F-42B8-BE59-A631FDF98343}" type="presParOf" srcId="{6B7B2BFF-37D7-46FB-857B-072161D65C33}" destId="{CEAB5FE4-9481-41A4-BF1E-D1B304CBA929}" srcOrd="1" destOrd="0" presId="urn:microsoft.com/office/officeart/2018/2/layout/IconVerticalSolidList"/>
    <dgm:cxn modelId="{4CB1EFA1-A5C2-4F8B-B592-A6601BEC66C3}" type="presParOf" srcId="{6B7B2BFF-37D7-46FB-857B-072161D65C33}" destId="{F7CFFC73-732D-460B-BBF4-D5A263F12C5F}" srcOrd="2" destOrd="0" presId="urn:microsoft.com/office/officeart/2018/2/layout/IconVerticalSolidList"/>
    <dgm:cxn modelId="{5A7A6141-FC8C-434F-A186-C099A1B763F7}" type="presParOf" srcId="{6B7B2BFF-37D7-46FB-857B-072161D65C33}" destId="{8E4293D2-FC84-4B6E-9317-C911C953540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08B22-DAE8-467F-9839-7B2DF8F76936}">
      <dsp:nvSpPr>
        <dsp:cNvPr id="0" name=""/>
        <dsp:cNvSpPr/>
      </dsp:nvSpPr>
      <dsp:spPr>
        <a:xfrm>
          <a:off x="0" y="1808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1BBFA-226D-411C-8CF4-E31B2CC1A28E}">
      <dsp:nvSpPr>
        <dsp:cNvPr id="0" name=""/>
        <dsp:cNvSpPr/>
      </dsp:nvSpPr>
      <dsp:spPr>
        <a:xfrm>
          <a:off x="233059" y="175158"/>
          <a:ext cx="423745" cy="4237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5C3C3-F0CD-4F6D-9E6F-0ABD7EC8E5DC}">
      <dsp:nvSpPr>
        <dsp:cNvPr id="0" name=""/>
        <dsp:cNvSpPr/>
      </dsp:nvSpPr>
      <dsp:spPr>
        <a:xfrm>
          <a:off x="889864" y="1808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Azure Stream Analytics:</a:t>
          </a:r>
          <a:endParaRPr lang="en-US" sz="1900" kern="1200"/>
        </a:p>
      </dsp:txBody>
      <dsp:txXfrm>
        <a:off x="889864" y="1808"/>
        <a:ext cx="5355400" cy="770445"/>
      </dsp:txXfrm>
    </dsp:sp>
    <dsp:sp modelId="{E56E0FB1-7A9A-43CA-B767-5CB9F24CAA74}">
      <dsp:nvSpPr>
        <dsp:cNvPr id="0" name=""/>
        <dsp:cNvSpPr/>
      </dsp:nvSpPr>
      <dsp:spPr>
        <a:xfrm>
          <a:off x="0" y="964865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E3E130-45B5-44C9-835C-4345BC074D3B}">
      <dsp:nvSpPr>
        <dsp:cNvPr id="0" name=""/>
        <dsp:cNvSpPr/>
      </dsp:nvSpPr>
      <dsp:spPr>
        <a:xfrm>
          <a:off x="233059" y="1138215"/>
          <a:ext cx="423745" cy="4237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C738C-989E-4BDC-8B01-B76E6A628E77}">
      <dsp:nvSpPr>
        <dsp:cNvPr id="0" name=""/>
        <dsp:cNvSpPr/>
      </dsp:nvSpPr>
      <dsp:spPr>
        <a:xfrm>
          <a:off x="889864" y="964865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Processes real-time data from IoT devices.</a:t>
          </a:r>
        </a:p>
      </dsp:txBody>
      <dsp:txXfrm>
        <a:off x="889864" y="964865"/>
        <a:ext cx="5355400" cy="770445"/>
      </dsp:txXfrm>
    </dsp:sp>
    <dsp:sp modelId="{42DF581D-2FD0-4A93-9301-65826E419639}">
      <dsp:nvSpPr>
        <dsp:cNvPr id="0" name=""/>
        <dsp:cNvSpPr/>
      </dsp:nvSpPr>
      <dsp:spPr>
        <a:xfrm>
          <a:off x="0" y="1927922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51491F-5DD3-46B1-87D1-9BD0E1F9FC52}">
      <dsp:nvSpPr>
        <dsp:cNvPr id="0" name=""/>
        <dsp:cNvSpPr/>
      </dsp:nvSpPr>
      <dsp:spPr>
        <a:xfrm>
          <a:off x="233059" y="2101272"/>
          <a:ext cx="423745" cy="4237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EA07A9-4566-4FF5-BD12-8F406D2069CA}">
      <dsp:nvSpPr>
        <dsp:cNvPr id="0" name=""/>
        <dsp:cNvSpPr/>
      </dsp:nvSpPr>
      <dsp:spPr>
        <a:xfrm>
          <a:off x="889864" y="1927922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Triggers alerts when stock levels are low.</a:t>
          </a:r>
        </a:p>
      </dsp:txBody>
      <dsp:txXfrm>
        <a:off x="889864" y="1927922"/>
        <a:ext cx="5355400" cy="770445"/>
      </dsp:txXfrm>
    </dsp:sp>
    <dsp:sp modelId="{93AB9B21-1DC9-46DB-9DB3-282580855120}">
      <dsp:nvSpPr>
        <dsp:cNvPr id="0" name=""/>
        <dsp:cNvSpPr/>
      </dsp:nvSpPr>
      <dsp:spPr>
        <a:xfrm>
          <a:off x="0" y="2890979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6A99F-B1C0-4E94-98CD-A0C14CE0841B}">
      <dsp:nvSpPr>
        <dsp:cNvPr id="0" name=""/>
        <dsp:cNvSpPr/>
      </dsp:nvSpPr>
      <dsp:spPr>
        <a:xfrm>
          <a:off x="233059" y="3064329"/>
          <a:ext cx="423745" cy="4237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163E5-EE91-45AE-B58F-54D4AB8DBD09}">
      <dsp:nvSpPr>
        <dsp:cNvPr id="0" name=""/>
        <dsp:cNvSpPr/>
      </dsp:nvSpPr>
      <dsp:spPr>
        <a:xfrm>
          <a:off x="889864" y="2890979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Azure Functions:</a:t>
          </a:r>
          <a:endParaRPr lang="en-US" sz="1900" kern="1200"/>
        </a:p>
      </dsp:txBody>
      <dsp:txXfrm>
        <a:off x="889864" y="2890979"/>
        <a:ext cx="5355400" cy="770445"/>
      </dsp:txXfrm>
    </dsp:sp>
    <dsp:sp modelId="{F9E2549E-7A5C-4907-B104-0164ADC6EADF}">
      <dsp:nvSpPr>
        <dsp:cNvPr id="0" name=""/>
        <dsp:cNvSpPr/>
      </dsp:nvSpPr>
      <dsp:spPr>
        <a:xfrm>
          <a:off x="0" y="3854036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5C283-A28C-4F12-AE76-27DA087852FA}">
      <dsp:nvSpPr>
        <dsp:cNvPr id="0" name=""/>
        <dsp:cNvSpPr/>
      </dsp:nvSpPr>
      <dsp:spPr>
        <a:xfrm>
          <a:off x="233059" y="4027386"/>
          <a:ext cx="423745" cy="4237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A8A69-E364-43C0-9842-773108AFAA9F}">
      <dsp:nvSpPr>
        <dsp:cNvPr id="0" name=""/>
        <dsp:cNvSpPr/>
      </dsp:nvSpPr>
      <dsp:spPr>
        <a:xfrm>
          <a:off x="889864" y="3854036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Automates responses to alerts.</a:t>
          </a:r>
        </a:p>
      </dsp:txBody>
      <dsp:txXfrm>
        <a:off x="889864" y="3854036"/>
        <a:ext cx="5355400" cy="770445"/>
      </dsp:txXfrm>
    </dsp:sp>
    <dsp:sp modelId="{4C5E7E71-18F9-43E6-97AC-F2DA3475504D}">
      <dsp:nvSpPr>
        <dsp:cNvPr id="0" name=""/>
        <dsp:cNvSpPr/>
      </dsp:nvSpPr>
      <dsp:spPr>
        <a:xfrm>
          <a:off x="0" y="4817093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AB5FE4-9481-41A4-BF1E-D1B304CBA929}">
      <dsp:nvSpPr>
        <dsp:cNvPr id="0" name=""/>
        <dsp:cNvSpPr/>
      </dsp:nvSpPr>
      <dsp:spPr>
        <a:xfrm>
          <a:off x="233059" y="4990443"/>
          <a:ext cx="423745" cy="42374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4293D2-FC84-4B6E-9317-C911C953540E}">
      <dsp:nvSpPr>
        <dsp:cNvPr id="0" name=""/>
        <dsp:cNvSpPr/>
      </dsp:nvSpPr>
      <dsp:spPr>
        <a:xfrm>
          <a:off x="889864" y="4817093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Actions include creating replenishment orders or notifying staff.</a:t>
          </a:r>
        </a:p>
      </dsp:txBody>
      <dsp:txXfrm>
        <a:off x="889864" y="4817093"/>
        <a:ext cx="5355400" cy="770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ildermuth.com/2020/01/27/ASP-NET-Core-in-Azure-App-Services-Docker-Images---Part-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nd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atablog.is.ed.ac.uk/category/data-support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/3.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mapacultural.wordpress.com/2013/09/20/cultura-tecnologia-y-educacion-en-microsoft-puerto-rico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nc-nd/3.0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29230-6B74-8A61-F829-96B8050A0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59" t="8352" r="3214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1F520-7D27-28E1-FADA-7AD8F077B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 b="1" dirty="0">
                <a:ea typeface="+mj-lt"/>
                <a:cs typeface="+mj-lt"/>
              </a:rPr>
              <a:t>Azure Inventory Solution for Greenwood Leflore Hospital</a:t>
            </a:r>
            <a:endParaRPr lang="en-US" sz="4400" b="1"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EDC0E1-0CE0-45B2-9CDC-AE3BA877E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/>
              <a:t>Zachary Blaine-Atkins, Quintin Covington, Charles Hohl, Phillip Jones Sr.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C90900-C1BC-60E8-7AEE-3757A06A8223}"/>
              </a:ext>
            </a:extLst>
          </p:cNvPr>
          <p:cNvSpPr txBox="1"/>
          <p:nvPr/>
        </p:nvSpPr>
        <p:spPr>
          <a:xfrm>
            <a:off x="9561152" y="6657945"/>
            <a:ext cx="263084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322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C9EA0-87EA-F02C-53AC-6E0A1E15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978" y="741391"/>
            <a:ext cx="3369234" cy="1616203"/>
          </a:xfrm>
        </p:spPr>
        <p:txBody>
          <a:bodyPr anchor="b"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Predictive Analytics</a:t>
            </a:r>
            <a:endParaRPr lang="en-US" sz="3200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DEC7A348-0A4D-AA32-CA0A-407A6556B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9" r="19031"/>
          <a:stretch/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A5645-1CD4-E9E4-5B9D-93AF7B531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978" y="2533476"/>
            <a:ext cx="3369234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>
                <a:ea typeface="+mn-lt"/>
                <a:cs typeface="+mn-lt"/>
              </a:rPr>
              <a:t>Azure Machine Learning: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Analyzes historical data to predict future inventory needs.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Factors: Seasonal trends, usage patterns, upcoming events.</a:t>
            </a:r>
            <a:endParaRPr lang="en-US" sz="1600"/>
          </a:p>
          <a:p>
            <a:r>
              <a:rPr lang="en-US" sz="1600" b="1">
                <a:ea typeface="+mn-lt"/>
                <a:cs typeface="+mn-lt"/>
              </a:rPr>
              <a:t>Azure Data Lake Storage: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Stores large volumes of historical inventory data.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Supports training and prediction by machine learning models.</a:t>
            </a:r>
            <a:endParaRPr lang="en-US" sz="1600"/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59845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EDFDB8-6AE9-0A24-CB9A-64F98C5D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Data Storage and Security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59980-3F0B-C194-9024-05D5081A3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 b="1">
                <a:ea typeface="+mn-lt"/>
                <a:cs typeface="+mn-lt"/>
              </a:rPr>
              <a:t>Azure SQL Database: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Secure storage for structured inventory data.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Ensures compliance with healthcare regulations like HIPAA.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Azure Blob Storage: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Stores unstructured data such as logs and records.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Provides scalable and cost-effective storage solutions.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Azure Key Vault: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Manages secrets and keys for data protection.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Ensures secure access to the inventory system.</a:t>
            </a:r>
            <a:endParaRPr lang="en-US" sz="1400"/>
          </a:p>
          <a:p>
            <a:endParaRPr lang="en-US" sz="1400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D66631C0-18C4-FB99-B059-56C7D8838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4" r="33776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02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D7B82EB9-959B-0D5F-2848-726A05769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78" r="5558" b="3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64E9-3C02-E7B5-73D8-BAA3F81D1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User Interaction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E3200-DB3D-45DB-0210-37B541416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 b="1">
                <a:ea typeface="+mn-lt"/>
                <a:cs typeface="+mn-lt"/>
              </a:rPr>
              <a:t>Power BI: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Creates interactive dashboards and reports.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Provides insights on inventory levels, shortages, and trends.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Azure App Service: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Hosts web applications for system interaction.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Allows ordering, reporting, and inventory management.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Microsoft Teams Integration: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Facilitates communication and collaboration among healthcare providers.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Provides notifications within their workflow.</a:t>
            </a:r>
            <a:endParaRPr lang="en-US" sz="1400"/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52602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79069-40CA-8596-72AC-E2B7485C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Data Flows and User Interactions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BB85-87FE-936E-B782-C4D52DC6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 b="1">
                <a:ea typeface="+mn-lt"/>
                <a:cs typeface="+mn-lt"/>
              </a:rPr>
              <a:t>Data Flow</a:t>
            </a:r>
            <a:endParaRPr lang="en-US" sz="1900"/>
          </a:p>
          <a:p>
            <a:r>
              <a:rPr lang="en-US" sz="1900" b="1">
                <a:ea typeface="+mn-lt"/>
                <a:cs typeface="+mn-lt"/>
              </a:rPr>
              <a:t>Data Collection:</a:t>
            </a:r>
            <a:r>
              <a:rPr lang="en-US" sz="1900">
                <a:ea typeface="+mn-lt"/>
                <a:cs typeface="+mn-lt"/>
              </a:rPr>
              <a:t> IoT devices send data to Azure IoT Hub.</a:t>
            </a:r>
            <a:endParaRPr lang="en-US" sz="1900"/>
          </a:p>
          <a:p>
            <a:r>
              <a:rPr lang="en-US" sz="1900" b="1">
                <a:ea typeface="+mn-lt"/>
                <a:cs typeface="+mn-lt"/>
              </a:rPr>
              <a:t>Real-time Processing:</a:t>
            </a:r>
            <a:r>
              <a:rPr lang="en-US" sz="1900">
                <a:ea typeface="+mn-lt"/>
                <a:cs typeface="+mn-lt"/>
              </a:rPr>
              <a:t> Azure Stream Analytics processes data, triggers Azure Functions.</a:t>
            </a:r>
            <a:endParaRPr lang="en-US" sz="1900"/>
          </a:p>
          <a:p>
            <a:r>
              <a:rPr lang="en-US" sz="1900" b="1">
                <a:ea typeface="+mn-lt"/>
                <a:cs typeface="+mn-lt"/>
              </a:rPr>
              <a:t>Storage and Analysis:</a:t>
            </a:r>
            <a:r>
              <a:rPr lang="en-US" sz="1900">
                <a:ea typeface="+mn-lt"/>
                <a:cs typeface="+mn-lt"/>
              </a:rPr>
              <a:t> Data stored in Azure SQL Database and Data Lake for analysis.</a:t>
            </a:r>
            <a:endParaRPr lang="en-US" sz="1900"/>
          </a:p>
          <a:p>
            <a:r>
              <a:rPr lang="en-US" sz="1900" b="1">
                <a:ea typeface="+mn-lt"/>
                <a:cs typeface="+mn-lt"/>
              </a:rPr>
              <a:t>Predictive Insights:</a:t>
            </a:r>
            <a:r>
              <a:rPr lang="en-US" sz="1900">
                <a:ea typeface="+mn-lt"/>
                <a:cs typeface="+mn-lt"/>
              </a:rPr>
              <a:t> Machine learning models provide insights via Power BI.</a:t>
            </a:r>
            <a:endParaRPr lang="en-US" sz="1900"/>
          </a:p>
          <a:p>
            <a:r>
              <a:rPr lang="en-US" sz="1900" b="1">
                <a:ea typeface="+mn-lt"/>
                <a:cs typeface="+mn-lt"/>
              </a:rPr>
              <a:t>User Interaction:</a:t>
            </a:r>
            <a:r>
              <a:rPr lang="en-US" sz="1900">
                <a:ea typeface="+mn-lt"/>
                <a:cs typeface="+mn-lt"/>
              </a:rPr>
              <a:t> Users interact through Azure App Service and receive Teams notifications.</a:t>
            </a:r>
            <a:endParaRPr lang="en-US" sz="1900"/>
          </a:p>
          <a:p>
            <a:endParaRPr lang="en-US" sz="1900"/>
          </a:p>
        </p:txBody>
      </p:sp>
      <p:pic>
        <p:nvPicPr>
          <p:cNvPr id="20" name="Picture 19" descr="Abstract background of data">
            <a:extLst>
              <a:ext uri="{FF2B5EF4-FFF2-40B4-BE49-F238E27FC236}">
                <a16:creationId xmlns:a16="http://schemas.microsoft.com/office/drawing/2014/main" id="{A15B7249-B1D1-2E0A-DC38-1A8939C25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7" r="34550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311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ransparent padlock">
            <a:extLst>
              <a:ext uri="{FF2B5EF4-FFF2-40B4-BE49-F238E27FC236}">
                <a16:creationId xmlns:a16="http://schemas.microsoft.com/office/drawing/2014/main" id="{D92BB971-10DD-516E-A244-D6164626A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9" r="39359" b="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07B8D-45EE-5DBB-F37C-789D2314D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Security and Privacy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4BFA0-00F2-6420-BE2B-B8DC4D447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Data Encryption: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All data encrypted at rest and in transit.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Access Control: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Role-based access control (RBAC) for authorized access.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Compliance: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System complies with healthcare regulations, including HIPAA.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57788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55A51-E626-77E4-CE89-DB37902B8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Critical Challenges and Solution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A71DD-A458-E2BF-3878-BC9F08613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/>
              <a:t>Challenges:</a:t>
            </a:r>
            <a:r>
              <a:rPr lang="en-US" sz="2000"/>
              <a:t>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/>
              <a:t>Stockouts, overstocking, expired supplies, financial strain, compromised care.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/>
              <a:t>Solution:</a:t>
            </a:r>
            <a:r>
              <a:rPr lang="en-US" sz="2000"/>
              <a:t>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/>
              <a:t>Microsoft Azure cloud-based system with real-time tracking, predictive analytics, secure data management.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/>
              <a:t>Outcomes:</a:t>
            </a:r>
            <a:r>
              <a:rPr lang="en-US" sz="2000"/>
              <a:t>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/>
              <a:t>Cost savings, operational efficiency, improved patient care.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98E2EE0-F16D-A004-B3B0-4784D6307C5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43" r="5519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DFF074-A5A2-87C0-5A9B-69552B87769B}"/>
              </a:ext>
            </a:extLst>
          </p:cNvPr>
          <p:cNvSpPr txBox="1"/>
          <p:nvPr/>
        </p:nvSpPr>
        <p:spPr>
          <a:xfrm>
            <a:off x="9873738" y="6657945"/>
            <a:ext cx="231826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400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5A51-E626-77E4-CE89-DB37902B8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Why This is a Good Idea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77DF4D-89A9-2D38-86F6-5EEBCD9F6B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012" r="12307" b="1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A71DD-A458-E2BF-3878-BC9F08613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7734" y="2614612"/>
            <a:ext cx="5291663" cy="3752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>
                <a:ea typeface="+mn-lt"/>
                <a:cs typeface="+mn-lt"/>
              </a:rPr>
              <a:t>Financial Impact:</a:t>
            </a:r>
            <a:r>
              <a:rPr lang="en-US" sz="1800">
                <a:ea typeface="+mn-lt"/>
                <a:cs typeface="+mn-lt"/>
              </a:rPr>
              <a:t> </a:t>
            </a:r>
            <a:endParaRPr lang="en-US">
              <a:ea typeface="+mn-lt"/>
              <a:cs typeface="+mn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Save $150,000 annually.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>
                <a:ea typeface="+mn-lt"/>
                <a:cs typeface="+mn-lt"/>
              </a:rPr>
              <a:t>Patient Care:</a:t>
            </a:r>
            <a:r>
              <a:rPr lang="en-US" sz="1800">
                <a:ea typeface="+mn-lt"/>
                <a:cs typeface="+mn-lt"/>
              </a:rPr>
              <a:t> </a:t>
            </a:r>
            <a:endParaRPr lang="en-US">
              <a:ea typeface="+mn-lt"/>
              <a:cs typeface="+mn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Enhanced supply availability, better outcomes, higher satisfaction.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>
                <a:ea typeface="+mn-lt"/>
                <a:cs typeface="+mn-lt"/>
              </a:rPr>
              <a:t>Scalability:</a:t>
            </a:r>
            <a:r>
              <a:rPr lang="en-US" sz="1800">
                <a:ea typeface="+mn-lt"/>
                <a:cs typeface="+mn-lt"/>
              </a:rPr>
              <a:t> </a:t>
            </a:r>
            <a:endParaRPr lang="en-US">
              <a:ea typeface="+mn-lt"/>
              <a:cs typeface="+mn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Supports growth, positions hospital as an innovator.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993B87-FE93-5CE5-0793-D53021FDDDC0}"/>
              </a:ext>
            </a:extLst>
          </p:cNvPr>
          <p:cNvSpPr txBox="1"/>
          <p:nvPr/>
        </p:nvSpPr>
        <p:spPr>
          <a:xfrm>
            <a:off x="9561152" y="6657945"/>
            <a:ext cx="263084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3104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04350-4CFC-B409-E62A-71696DF7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Request for Funding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B6A045-ECA1-5662-6114-3CB0798C0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/>
              <a:t>Initial Setup:</a:t>
            </a:r>
            <a:r>
              <a:rPr lang="en-US" sz="2000"/>
              <a:t>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/>
              <a:t>$20,000 for devices, Azure services, system development.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/>
              <a:t>Ongoing Costs:</a:t>
            </a:r>
            <a:r>
              <a:rPr lang="en-US" sz="2000"/>
              <a:t>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/>
              <a:t>$500 monthly subscription, total annual cost $26,000.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/>
              <a:t>Benefits:</a:t>
            </a:r>
            <a:r>
              <a:rPr lang="en-US" sz="2000"/>
              <a:t>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/>
              <a:t>Net annual savings up to $274,000, improved processes, strategic positioning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5" name="Picture Placeholder 4" descr="Circles pattern abstract background">
            <a:extLst>
              <a:ext uri="{FF2B5EF4-FFF2-40B4-BE49-F238E27FC236}">
                <a16:creationId xmlns:a16="http://schemas.microsoft.com/office/drawing/2014/main" id="{CD026CC2-AC9B-54ED-23DE-F6F5C10380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45060" r="3434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213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7777" y="-275995"/>
            <a:ext cx="4048623" cy="1992526"/>
          </a:xfrm>
        </p:spPr>
        <p:txBody>
          <a:bodyPr anchor="b">
            <a:normAutofit/>
          </a:bodyPr>
          <a:lstStyle/>
          <a:p>
            <a:pPr algn="l"/>
            <a:r>
              <a:rPr lang="en-US" sz="2600" b="1">
                <a:ea typeface="+mn-lt"/>
                <a:cs typeface="+mn-lt"/>
              </a:rPr>
              <a:t>Inventory Management Challenges in Small Rural </a:t>
            </a:r>
            <a:r>
              <a:rPr lang="en-US" b="1">
                <a:ea typeface="+mn-lt"/>
                <a:cs typeface="+mn-lt"/>
              </a:rPr>
              <a:t>Hospitals</a:t>
            </a:r>
            <a:endParaRPr lang="en-US" b="1"/>
          </a:p>
          <a:p>
            <a:pPr algn="l"/>
            <a:endParaRPr lang="en-US" sz="2000" b="1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1493B-EA47-C8E0-D94D-9A02ED5090F2}"/>
              </a:ext>
            </a:extLst>
          </p:cNvPr>
          <p:cNvSpPr txBox="1"/>
          <p:nvPr/>
        </p:nvSpPr>
        <p:spPr>
          <a:xfrm>
            <a:off x="881783" y="1392974"/>
            <a:ext cx="4664841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Problem Description: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 b="1" dirty="0">
                <a:ea typeface="+mn-lt"/>
                <a:cs typeface="+mn-lt"/>
              </a:rPr>
              <a:t>Stockouts:</a:t>
            </a:r>
            <a:r>
              <a:rPr lang="en-US" sz="1600" dirty="0">
                <a:ea typeface="+mn-lt"/>
                <a:cs typeface="+mn-lt"/>
              </a:rPr>
              <a:t> Delayed treatments and risks to patient health.</a:t>
            </a:r>
            <a:endParaRPr lang="en-US"/>
          </a:p>
          <a:p>
            <a:pPr marL="742950" lvl="1" indent="-285750">
              <a:buFont typeface="Courier New"/>
              <a:buChar char="o"/>
            </a:pPr>
            <a:r>
              <a:rPr lang="en-US" sz="1600" b="1" dirty="0">
                <a:ea typeface="+mn-lt"/>
                <a:cs typeface="+mn-lt"/>
              </a:rPr>
              <a:t>Overstocking:</a:t>
            </a:r>
            <a:r>
              <a:rPr lang="en-US" sz="1600" dirty="0">
                <a:ea typeface="+mn-lt"/>
                <a:cs typeface="+mn-lt"/>
              </a:rPr>
              <a:t> Ties up valuable financial resources.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1600" b="1" dirty="0">
                <a:ea typeface="+mn-lt"/>
                <a:cs typeface="+mn-lt"/>
              </a:rPr>
              <a:t>Expired Supplies:</a:t>
            </a:r>
            <a:r>
              <a:rPr lang="en-US" sz="1600" dirty="0">
                <a:ea typeface="+mn-lt"/>
                <a:cs typeface="+mn-lt"/>
              </a:rPr>
              <a:t> Results in waste and increased operational costs.</a:t>
            </a:r>
            <a:endParaRPr lang="en-US" dirty="0"/>
          </a:p>
          <a:p>
            <a:r>
              <a:rPr lang="en-US" b="1" dirty="0"/>
              <a:t>Affected Parties: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 b="1" dirty="0">
                <a:ea typeface="+mn-lt"/>
                <a:cs typeface="+mn-lt"/>
              </a:rPr>
              <a:t>Patients:</a:t>
            </a:r>
            <a:r>
              <a:rPr lang="en-US" sz="1600" dirty="0">
                <a:ea typeface="+mn-lt"/>
                <a:cs typeface="+mn-lt"/>
              </a:rPr>
              <a:t> Experience delays in care due to inventory shortages.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1600" b="1" dirty="0">
                <a:ea typeface="+mn-lt"/>
                <a:cs typeface="+mn-lt"/>
              </a:rPr>
              <a:t>Healthcare Providers:</a:t>
            </a:r>
            <a:r>
              <a:rPr lang="en-US" sz="1600" dirty="0">
                <a:ea typeface="+mn-lt"/>
                <a:cs typeface="+mn-lt"/>
              </a:rPr>
              <a:t> Face increased workload managing inventory manually.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1600" b="1" dirty="0">
                <a:ea typeface="+mn-lt"/>
                <a:cs typeface="+mn-lt"/>
              </a:rPr>
              <a:t>Hospital Administrators:</a:t>
            </a:r>
            <a:r>
              <a:rPr lang="en-US" sz="1600" dirty="0">
                <a:ea typeface="+mn-lt"/>
                <a:cs typeface="+mn-lt"/>
              </a:rPr>
              <a:t> Deal with inefficient processes and financial strain.</a:t>
            </a:r>
            <a:endParaRPr lang="en-US" dirty="0"/>
          </a:p>
          <a:p>
            <a:r>
              <a:rPr lang="en-US" b="1" dirty="0"/>
              <a:t>Measurable Impact: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 b="1" dirty="0">
                <a:ea typeface="+mn-lt"/>
                <a:cs typeface="+mn-lt"/>
              </a:rPr>
              <a:t>Operational Costs:</a:t>
            </a:r>
            <a:r>
              <a:rPr lang="en-US" sz="1600" dirty="0">
                <a:ea typeface="+mn-lt"/>
                <a:cs typeface="+mn-lt"/>
              </a:rPr>
              <a:t> Increased by 10-15%.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1600" b="1" dirty="0">
                <a:ea typeface="+mn-lt"/>
                <a:cs typeface="+mn-lt"/>
              </a:rPr>
              <a:t>Treatment Delays:</a:t>
            </a:r>
            <a:r>
              <a:rPr lang="en-US" sz="1600" dirty="0">
                <a:ea typeface="+mn-lt"/>
                <a:cs typeface="+mn-lt"/>
              </a:rPr>
              <a:t> Negatively affect patient outcomes.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1600" b="1" dirty="0">
                <a:ea typeface="+mn-lt"/>
                <a:cs typeface="+mn-lt"/>
              </a:rPr>
              <a:t>Supply Waste:</a:t>
            </a:r>
            <a:r>
              <a:rPr lang="en-US" sz="1600" dirty="0">
                <a:ea typeface="+mn-lt"/>
                <a:cs typeface="+mn-lt"/>
              </a:rPr>
              <a:t> 5-10% of medical supplies wasted due to expiration.</a:t>
            </a:r>
            <a:endParaRPr lang="en-US" dirty="0"/>
          </a:p>
          <a:p>
            <a:endParaRPr lang="en-US" sz="1600" b="1" dirty="0"/>
          </a:p>
          <a:p>
            <a:pPr algn="l"/>
            <a:endParaRPr lang="en-US"/>
          </a:p>
        </p:txBody>
      </p:sp>
      <p:pic>
        <p:nvPicPr>
          <p:cNvPr id="8" name="Picture 7" descr="A road with a sign on it&#10;&#10;Description automatically generated">
            <a:extLst>
              <a:ext uri="{FF2B5EF4-FFF2-40B4-BE49-F238E27FC236}">
                <a16:creationId xmlns:a16="http://schemas.microsoft.com/office/drawing/2014/main" id="{EF664243-37EF-00FD-F178-DE3C0922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709" y="-5519"/>
            <a:ext cx="6108293" cy="68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BE79E-8729-91E2-A166-1D3660A10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Microsoft Azure Cloud Integration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blue cloud with white text&#10;&#10;Description automatically generated">
            <a:extLst>
              <a:ext uri="{FF2B5EF4-FFF2-40B4-BE49-F238E27FC236}">
                <a16:creationId xmlns:a16="http://schemas.microsoft.com/office/drawing/2014/main" id="{57A9FC4B-21DF-4A1D-BD0F-DD4D48B2E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22" r="19995" b="2"/>
          <a:stretch/>
        </p:blipFill>
        <p:spPr>
          <a:xfrm>
            <a:off x="703182" y="1028563"/>
            <a:ext cx="4777381" cy="463112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8D132-F0B6-29E5-7706-B0E4C3B1B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Real-time Inventory Management:</a:t>
            </a:r>
            <a:r>
              <a:rPr lang="en-US" dirty="0">
                <a:ea typeface="+mn-lt"/>
                <a:cs typeface="+mn-lt"/>
              </a:rPr>
              <a:t> Track and manage inventory with Azure IoT and AI.</a:t>
            </a:r>
            <a:endParaRPr lang="en-US" b="1" i="1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Automated Alerts/Replenishment:</a:t>
            </a:r>
            <a:r>
              <a:rPr lang="en-US" dirty="0">
                <a:ea typeface="+mn-lt"/>
                <a:cs typeface="+mn-lt"/>
              </a:rPr>
              <a:t> Get alerts for low stock and expiration, and automate reordering.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Data Analytics:</a:t>
            </a:r>
            <a:r>
              <a:rPr lang="en-US" dirty="0">
                <a:ea typeface="+mn-lt"/>
                <a:cs typeface="+mn-lt"/>
              </a:rPr>
              <a:t> Predict inventory needs.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Secure Data Storage/Access:</a:t>
            </a:r>
            <a:r>
              <a:rPr lang="en-US" dirty="0">
                <a:ea typeface="+mn-lt"/>
                <a:cs typeface="+mn-lt"/>
              </a:rPr>
              <a:t> Ensure secure, compliant, and accessible data.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Business Case:</a:t>
            </a: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Target Market:</a:t>
            </a:r>
            <a:r>
              <a:rPr lang="en-US" dirty="0">
                <a:ea typeface="+mn-lt"/>
                <a:cs typeface="+mn-lt"/>
              </a:rPr>
              <a:t> Small rural hospitals with inventory challenges.</a:t>
            </a:r>
            <a:endParaRPr lang="en-US"/>
          </a:p>
          <a:p>
            <a:pPr>
              <a:buFont typeface="Arial"/>
              <a:buChar char="•"/>
            </a:pPr>
            <a:r>
              <a:rPr lang="en-US" dirty="0"/>
              <a:t>Value Proposition:</a:t>
            </a: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Cost Reduction:</a:t>
            </a:r>
            <a:r>
              <a:rPr lang="en-US" dirty="0">
                <a:ea typeface="+mn-lt"/>
                <a:cs typeface="+mn-lt"/>
              </a:rPr>
              <a:t> Optimize inventory, reduce waste, prevent stockouts.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Improved Patient Care:</a:t>
            </a:r>
            <a:r>
              <a:rPr lang="en-US" dirty="0">
                <a:ea typeface="+mn-lt"/>
                <a:cs typeface="+mn-lt"/>
              </a:rPr>
              <a:t> Ensure necessary supplies are available.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Operational Efficiency:</a:t>
            </a:r>
            <a:r>
              <a:rPr lang="en-US" dirty="0">
                <a:ea typeface="+mn-lt"/>
                <a:cs typeface="+mn-lt"/>
              </a:rPr>
              <a:t> Streamline processes and reduce admin work.</a:t>
            </a:r>
            <a:endParaRPr lang="en-US" dirty="0"/>
          </a:p>
          <a:p>
            <a:pPr marL="285750" indent="-228600">
              <a:buFont typeface="Arial"/>
              <a:buChar char="•"/>
            </a:pPr>
            <a:endParaRPr lang="en-US" b="1" i="1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27448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uple of women in scrubs with stethoscopes&#10;&#10;Description automatically generated">
            <a:extLst>
              <a:ext uri="{FF2B5EF4-FFF2-40B4-BE49-F238E27FC236}">
                <a16:creationId xmlns:a16="http://schemas.microsoft.com/office/drawing/2014/main" id="{F1A07093-2425-2E36-CAA0-240716A8C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C07C6-199E-EA77-8956-C08A86AC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Implementation and Expected Benefits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CB632-6E9D-E9A6-8C5D-ACC31500F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100" b="1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Summary:</a:t>
            </a:r>
            <a:endParaRPr lang="en-US" b="1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Implementing Microsoft Azure for inventory management enhances efficiency, reduces costs, and improves patient care in small rural hospitals.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Expected Benefits:</a:t>
            </a:r>
            <a:endParaRPr lang="en-US" b="1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Financial Savings:</a:t>
            </a:r>
            <a:r>
              <a:rPr lang="en-US" dirty="0">
                <a:ea typeface="+mn-lt"/>
                <a:cs typeface="+mn-lt"/>
              </a:rPr>
              <a:t> Optimized inventory reduces costs.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Better Patient Outcomes:</a:t>
            </a:r>
            <a:r>
              <a:rPr lang="en-US" dirty="0">
                <a:ea typeface="+mn-lt"/>
                <a:cs typeface="+mn-lt"/>
              </a:rPr>
              <a:t> Improved satisfaction and care.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Streamlined Processes:</a:t>
            </a:r>
            <a:r>
              <a:rPr lang="en-US" dirty="0">
                <a:ea typeface="+mn-lt"/>
                <a:cs typeface="+mn-lt"/>
              </a:rPr>
              <a:t> Frees up staff for patient care.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We recommend leveraging Azure's capabilities to transform inventory management in small rural hospitals.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b="1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51151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FDA459-B3B5-D738-CB3E-992ED3B62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023754"/>
            <a:ext cx="4900144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Greenwood Leflore Financial Analysis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of savings with orange squares&#10;&#10;Description automatically generated">
            <a:extLst>
              <a:ext uri="{FF2B5EF4-FFF2-40B4-BE49-F238E27FC236}">
                <a16:creationId xmlns:a16="http://schemas.microsoft.com/office/drawing/2014/main" id="{06919D8F-319C-0340-CBAF-88D731C1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3" r="-1" b="-1"/>
          <a:stretch/>
        </p:blipFill>
        <p:spPr>
          <a:xfrm>
            <a:off x="7114162" y="471748"/>
            <a:ext cx="4324849" cy="255200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e chart with numbers and a number of percentages&#10;&#10;Description automatically generated">
            <a:extLst>
              <a:ext uri="{FF2B5EF4-FFF2-40B4-BE49-F238E27FC236}">
                <a16:creationId xmlns:a16="http://schemas.microsoft.com/office/drawing/2014/main" id="{7FAF7D06-06D6-8317-0754-E80319E90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" r="-1" b="485"/>
          <a:stretch/>
        </p:blipFill>
        <p:spPr>
          <a:xfrm>
            <a:off x="7114162" y="3676230"/>
            <a:ext cx="4324849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75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DC866-6B1E-2A1C-9633-41029704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b="1">
                <a:latin typeface="Aptos"/>
                <a:ea typeface="Calibri"/>
                <a:cs typeface="Calibri"/>
              </a:rPr>
              <a:t>Financial Metrics</a:t>
            </a:r>
            <a:endParaRPr lang="en-US" sz="4000" b="1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B1676-8FDB-92AF-243D-30021F57F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446867"/>
            <a:ext cx="4646905" cy="38988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ptos"/>
                <a:ea typeface="Calibri"/>
                <a:cs typeface="Calibri"/>
              </a:rPr>
              <a:t>Total Cost of Ownership</a:t>
            </a:r>
            <a:endParaRPr lang="en-US" sz="2000" b="1" dirty="0">
              <a:latin typeface="Aptos"/>
            </a:endParaRPr>
          </a:p>
          <a:p>
            <a:pPr lvl="1"/>
            <a:r>
              <a:rPr lang="en-US" sz="2000" dirty="0">
                <a:latin typeface="Aptos"/>
                <a:ea typeface="Calibri"/>
                <a:cs typeface="Calibri"/>
              </a:rPr>
              <a:t>$26K, first year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latin typeface="Aptos"/>
                <a:ea typeface="Calibri"/>
                <a:cs typeface="Calibri"/>
              </a:rPr>
              <a:t>$6K, annual costs</a:t>
            </a:r>
          </a:p>
          <a:p>
            <a:pPr marL="0" indent="0">
              <a:buNone/>
            </a:pPr>
            <a:r>
              <a:rPr lang="en-US" sz="2000" b="1" dirty="0">
                <a:latin typeface="Aptos"/>
                <a:ea typeface="Calibri"/>
                <a:cs typeface="Calibri"/>
              </a:rPr>
              <a:t>Net Present Value</a:t>
            </a:r>
            <a:endParaRPr lang="en-US" sz="2000" b="1" dirty="0">
              <a:latin typeface="Aptos"/>
            </a:endParaRPr>
          </a:p>
          <a:p>
            <a:pPr lvl="1"/>
            <a:r>
              <a:rPr lang="en-US" sz="2000" dirty="0">
                <a:latin typeface="Aptos"/>
                <a:ea typeface="Calibri"/>
                <a:cs typeface="Calibri"/>
              </a:rPr>
              <a:t>Avg annual net savings - $199K</a:t>
            </a:r>
            <a:endParaRPr lang="en-US" sz="2000" dirty="0">
              <a:latin typeface="Aptos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latin typeface="Aptos"/>
                <a:ea typeface="Calibri"/>
                <a:cs typeface="Calibri"/>
              </a:rPr>
              <a:t>Approx. $809,602</a:t>
            </a:r>
            <a:endParaRPr lang="en-US" sz="1600">
              <a:latin typeface="Aptos"/>
            </a:endParaRPr>
          </a:p>
          <a:p>
            <a:pPr marL="0" indent="0">
              <a:buNone/>
            </a:pPr>
            <a:r>
              <a:rPr lang="en-US" sz="2000" b="1" dirty="0">
                <a:latin typeface="Aptos"/>
                <a:ea typeface="Calibri"/>
                <a:cs typeface="Calibri"/>
              </a:rPr>
              <a:t>Return on Investment</a:t>
            </a:r>
            <a:endParaRPr lang="en-US" sz="2000" b="1" dirty="0">
              <a:latin typeface="Aptos"/>
            </a:endParaRPr>
          </a:p>
          <a:p>
            <a:pPr lvl="1"/>
            <a:r>
              <a:rPr lang="en-US" sz="2000" dirty="0">
                <a:latin typeface="Aptos"/>
                <a:ea typeface="Calibri"/>
                <a:cs typeface="Calibri"/>
              </a:rPr>
              <a:t>1890%</a:t>
            </a:r>
            <a:endParaRPr lang="en-US" sz="2000" dirty="0">
              <a:latin typeface="Aptos"/>
            </a:endParaRPr>
          </a:p>
          <a:p>
            <a:pPr marL="0" indent="0">
              <a:buNone/>
            </a:pPr>
            <a:r>
              <a:rPr lang="en-US" sz="2000" b="1" dirty="0">
                <a:latin typeface="Aptos"/>
                <a:ea typeface="Calibri"/>
                <a:cs typeface="Calibri"/>
              </a:rPr>
              <a:t>Payback Period</a:t>
            </a:r>
            <a:endParaRPr lang="en-US" sz="2000" b="1" dirty="0"/>
          </a:p>
          <a:p>
            <a:pPr lvl="1"/>
            <a:r>
              <a:rPr lang="en-US" sz="2000" dirty="0">
                <a:latin typeface="Aptos"/>
                <a:ea typeface="Calibri"/>
                <a:cs typeface="Calibri"/>
              </a:rPr>
              <a:t>Within first year</a:t>
            </a:r>
            <a:endParaRPr lang="en-US" sz="2000" dirty="0">
              <a:latin typeface="Aptos"/>
            </a:endParaRPr>
          </a:p>
        </p:txBody>
      </p:sp>
      <p:pic>
        <p:nvPicPr>
          <p:cNvPr id="24" name="Picture 23" descr="Calculator, pen, compass, money and a paper with graphs printed on it">
            <a:extLst>
              <a:ext uri="{FF2B5EF4-FFF2-40B4-BE49-F238E27FC236}">
                <a16:creationId xmlns:a16="http://schemas.microsoft.com/office/drawing/2014/main" id="{353FB072-CF66-75D4-A866-2B7FC1C08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98" r="22501" b="8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99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C9B8-9F23-078A-E41F-9744BF2E9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978" y="741391"/>
            <a:ext cx="3369234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Architecture and Core Components</a:t>
            </a:r>
          </a:p>
        </p:txBody>
      </p:sp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22537B25-068A-5F38-01C9-105CFA9D0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5" r="16729" b="-2"/>
          <a:stretch/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695FA3-6BEC-6DC9-440B-78B5BA1D0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978" y="2533476"/>
            <a:ext cx="3369234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Key Components: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IoT Devices for Real-Time Tracking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AI for Predictive Analytics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Secure Cloud Storage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Web-Based Dashboards for User Interaction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18501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3EB36-3441-6D72-3E5C-01CD79CC9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IoT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3C0B3-BE15-CCFA-A24E-56DAF459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Azure IoT Hub: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Connects IoT devices in hospital storage locations.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Continuously monitors stock levels and sends real-time data.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IoT Devices: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Sensors and RFID tags track quantity and location of supplies.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Communicates with Azure IoT Hub for inventory updates.</a:t>
            </a:r>
            <a:endParaRPr lang="en-US" sz="2000"/>
          </a:p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24011-486F-632C-1B8D-DA41B1598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5" r="41108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41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26959-8FD7-ED4A-EF2E-BEEDFBD9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600">
                <a:ea typeface="+mj-lt"/>
                <a:cs typeface="+mj-lt"/>
              </a:rPr>
              <a:t>Real-Time Inventory Management</a:t>
            </a:r>
            <a:endParaRPr lang="en-US" sz="56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DD2D80-890E-1693-5C94-4112D40BAB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605413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3647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Azure Inventory Solution for Greenwood Leflore Hospital</vt:lpstr>
      <vt:lpstr>PowerPoint Presentation</vt:lpstr>
      <vt:lpstr>Microsoft Azure Cloud Integration</vt:lpstr>
      <vt:lpstr>Implementation and Expected Benefits </vt:lpstr>
      <vt:lpstr>Greenwood Leflore Financial Analysis</vt:lpstr>
      <vt:lpstr>Financial Metrics</vt:lpstr>
      <vt:lpstr>Architecture and Core Components</vt:lpstr>
      <vt:lpstr>IoT Integration</vt:lpstr>
      <vt:lpstr>Real-Time Inventory Management</vt:lpstr>
      <vt:lpstr>Predictive Analytics</vt:lpstr>
      <vt:lpstr>Data Storage and Security</vt:lpstr>
      <vt:lpstr>User Interaction</vt:lpstr>
      <vt:lpstr>Data Flows and User Interactions</vt:lpstr>
      <vt:lpstr>Security and Privacy</vt:lpstr>
      <vt:lpstr>Critical Challenges and Solution Overview</vt:lpstr>
      <vt:lpstr>Why This is a Good Idea</vt:lpstr>
      <vt:lpstr>Request for Funding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135</cp:revision>
  <dcterms:created xsi:type="dcterms:W3CDTF">2024-06-02T23:44:42Z</dcterms:created>
  <dcterms:modified xsi:type="dcterms:W3CDTF">2024-06-12T23:57:13Z</dcterms:modified>
</cp:coreProperties>
</file>